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rgbClr val="C00000"/>
          </a:solidFill>
        </p:spPr>
        <p:txBody>
          <a:bodyPr/>
          <a:lstStyle/>
          <a:p>
            <a:r>
              <a:rPr lang="kk-KZ" dirty="0" smtClean="0"/>
              <a:t>ДӘРІС-13</a:t>
            </a:r>
            <a:endParaRPr lang="ru-RU" dirty="0"/>
          </a:p>
        </p:txBody>
      </p:sp>
      <p:sp>
        <p:nvSpPr>
          <p:cNvPr id="3" name="Подзаголовок 2"/>
          <p:cNvSpPr>
            <a:spLocks noGrp="1"/>
          </p:cNvSpPr>
          <p:nvPr>
            <p:ph type="subTitle" idx="1"/>
          </p:nvPr>
        </p:nvSpPr>
        <p:spPr>
          <a:xfrm>
            <a:off x="3058158" y="3646839"/>
            <a:ext cx="6815669" cy="1320802"/>
          </a:xfrm>
          <a:solidFill>
            <a:srgbClr val="FFC000"/>
          </a:solidFill>
        </p:spPr>
        <p:txBody>
          <a:bodyPr>
            <a:normAutofit/>
          </a:bodyPr>
          <a:lstStyle/>
          <a:p>
            <a:r>
              <a:rPr lang="kk-KZ" sz="4400" dirty="0" smtClean="0"/>
              <a:t>Тұлғалық өсу тренингі</a:t>
            </a:r>
            <a:endParaRPr lang="ru-RU" sz="4400" dirty="0"/>
          </a:p>
        </p:txBody>
      </p:sp>
    </p:spTree>
    <p:extLst>
      <p:ext uri="{BB962C8B-B14F-4D97-AF65-F5344CB8AC3E}">
        <p14:creationId xmlns:p14="http://schemas.microsoft.com/office/powerpoint/2010/main" val="144699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3192" y="978946"/>
            <a:ext cx="9961580" cy="4330677"/>
          </a:xfrm>
          <a:prstGeom prst="rect">
            <a:avLst/>
          </a:prstGeom>
          <a:solidFill>
            <a:srgbClr val="FFFF00"/>
          </a:solidFill>
        </p:spPr>
        <p:txBody>
          <a:bodyPr wrap="square">
            <a:spAutoFit/>
          </a:bodyPr>
          <a:lstStyle/>
          <a:p>
            <a:pPr algn="just">
              <a:spcAft>
                <a:spcPts val="0"/>
              </a:spcAft>
              <a:tabLst>
                <a:tab pos="180340"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180340" algn="l"/>
              </a:tabLst>
            </a:pPr>
            <a:r>
              <a:rPr lang="kk-KZ"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Тұлғалық өсу түсінігі</a:t>
            </a:r>
            <a:endParaRPr lang="ru-RU"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180340"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	Адамның тұлғалық өсуі оның тұлғалық потенциалының үнемі дамуын көрсетеді.</a:t>
            </a:r>
            <a:endParaRPr lang="ru-RU"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180340"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	Тұлғалық потенциал-бұл өзінің ішкі елестері мен критерилері негізінде адамға шешім қабылдауға және өзінің мінез-құлқын реттеуге мүмкіндік беретін, психологиялық қасиеттердің кешені.</a:t>
            </a:r>
            <a:endParaRPr lang="ru-RU"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180340"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	Әртүрлі авторлар тұлғалық потенциалдың түрлі көрсеткіштерін ұсынады: тұлғалық автономия және тәуелсіздік, ішкі еркіндік, өмірді мағыналау; күрделі оқиғаларда өмірлік тұрақтылық, ішкі өзгерістерге дайындық; жаңа белгісіз ақпаратты қабылдауға қабілеттілік; әрекет етуге үнемі дайын болу; іс-әрекетті жоспарлау ерекшеліктері; тұлғаның уақыттық перспективасы.</a:t>
            </a:r>
            <a:endParaRPr lang="ru-RU"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180340"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	Тұлғалық өсу ең алдымен адамның өзінің күш жігеріне байланысты. Тұлғалық өсуде, адамның ішкі әлемінде және оның сыртқы әлеммен өзара қарым-қатынасында өзгерістер болады. Бұл өзгеріс психологиялық қорғаныстың бұрмалап әсер етуінен біртіндеп босайды да, қабылданған ақпаратқа, өзінің «Мен-бейнесін» қорғау мақсатында «сүзгіден» өткізу емес, сеніп қабылдау қабілетіне ие бола бастайды. </a:t>
            </a:r>
            <a:endParaRPr lang="ru-RU"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61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0616" y="1215614"/>
            <a:ext cx="9079455" cy="4401205"/>
          </a:xfrm>
          <a:prstGeom prst="rect">
            <a:avLst/>
          </a:prstGeom>
          <a:solidFill>
            <a:schemeClr val="tx2">
              <a:lumMod val="25000"/>
              <a:lumOff val="75000"/>
            </a:schemeClr>
          </a:solidFill>
        </p:spPr>
        <p:txBody>
          <a:bodyPr wrap="square">
            <a:spAutoFit/>
          </a:bodyPr>
          <a:lstStyle/>
          <a:p>
            <a:pPr indent="449580" algn="just">
              <a:spcAft>
                <a:spcPts val="0"/>
              </a:spcAf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Тұлғалық өсу ішкі еркіндікті кеңейту процесі – тұлғаның актуализациясы. Актуализацияның салдары:</a:t>
            </a:r>
            <a:endParaRPr lang="ru-RU" sz="20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креативтіліктің өсуі (шығармашылық қабілет);</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өзін және шынайылықты терең қабылдау «ол қандай, солай қабылдау»;</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толеранттылықтың өсуі (бөгде нанымдарға шыдамдылық); </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жаңашылдыққа ұмтылу және жаңа тәжірибеге ашықтық;</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тікелейлік және мінез-құлықтың табиғилығы;</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өз-өзіне терең сенімділік сезімі.</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spcAft>
                <a:spcPts val="0"/>
              </a:spcAf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Актуализация процесі психикалық  және ментальды деңгейде өз-өзімен терең жүйелі жұмыс жасауды көрсетеді. Ол үшін жеткілікті мотивация және рефлексияға деген қабілеттілік керек. «Тұлғалық өсу» түсінігінің өзі тұлғалық қасиеттерімен жетілдірудегі мақсатқа бағытталған жұмыс және бұл өзін-өзі тану, өзін өзі ояту, тұлғалық дамуды бағдарламалау және өзін-өзі реализациялауды көрсетеді.</a:t>
            </a:r>
            <a:endParaRPr lang="ru-RU"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923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C000"/>
          </a:solidFill>
        </p:spPr>
        <p:txBody>
          <a:bodyPr>
            <a:normAutofit/>
          </a:bodyPr>
          <a:lstStyle/>
          <a:p>
            <a:r>
              <a:rPr lang="kk-KZ" sz="2400" dirty="0">
                <a:ln>
                  <a:noFill/>
                </a:ln>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«Тұлғалық өсу» - алғашында К.Роджерс және А.Маслоудың гуманистік концепциясында қалыптастырылған, алайда қазіргі таңда басқа психологиялық бағыттарда кеңінен қолданылады</a:t>
            </a:r>
            <a:endParaRPr lang="ru-RU" sz="2400" dirty="0"/>
          </a:p>
        </p:txBody>
      </p:sp>
      <p:graphicFrame>
        <p:nvGraphicFramePr>
          <p:cNvPr id="4" name="Объект 3"/>
          <p:cNvGraphicFramePr>
            <a:graphicFrameLocks noGrp="1"/>
          </p:cNvGraphicFramePr>
          <p:nvPr>
            <p:ph idx="1"/>
          </p:nvPr>
        </p:nvGraphicFramePr>
        <p:xfrm>
          <a:off x="3450272" y="2732564"/>
          <a:ext cx="5291455" cy="2921637"/>
        </p:xfrm>
        <a:graphic>
          <a:graphicData uri="http://schemas.openxmlformats.org/drawingml/2006/table">
            <a:tbl>
              <a:tblPr firstRow="1" firstCol="1" lastRow="1" lastCol="1" bandRow="1" bandCol="1">
                <a:tableStyleId>{5C22544A-7EE6-4342-B048-85BDC9FD1C3A}</a:tableStyleId>
              </a:tblPr>
              <a:tblGrid>
                <a:gridCol w="342900"/>
                <a:gridCol w="1714500"/>
                <a:gridCol w="1714500"/>
                <a:gridCol w="1519555"/>
              </a:tblGrid>
              <a:tr h="0">
                <a:tc>
                  <a:txBody>
                    <a:bodyPr/>
                    <a:lstStyle/>
                    <a:p>
                      <a:pPr algn="just">
                        <a:lnSpc>
                          <a:spcPct val="107000"/>
                        </a:lnSpc>
                        <a:spcAft>
                          <a:spcPts val="0"/>
                        </a:spcAft>
                      </a:pPr>
                      <a:r>
                        <a:rPr lang="kk-KZ" sz="1400">
                          <a:effectLst/>
                        </a:rPr>
                        <a:t> </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a:effectLst/>
                        </a:rPr>
                        <a:t>Адам табиғаты</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a:effectLst/>
                        </a:rPr>
                        <a:t>Тәрбиелеудің мағынасы</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a:effectLst/>
                        </a:rPr>
                        <a:t>Негізгі өкілдері</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07000"/>
                        </a:lnSpc>
                        <a:spcAft>
                          <a:spcPts val="0"/>
                        </a:spcAft>
                      </a:pPr>
                      <a:r>
                        <a:rPr lang="kk-KZ" sz="1400">
                          <a:effectLst/>
                        </a:rPr>
                        <a:t>1</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a:effectLst/>
                        </a:rPr>
                        <a:t>Мінсіз позитивті</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a:effectLst/>
                        </a:rPr>
                        <a:t>Актуализациялауға көмек</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a:effectLst/>
                        </a:rPr>
                        <a:t>К.Роджерс, А.Маслоу</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07000"/>
                        </a:lnSpc>
                        <a:spcAft>
                          <a:spcPts val="0"/>
                        </a:spcAft>
                      </a:pPr>
                      <a:r>
                        <a:rPr lang="kk-KZ" sz="1400">
                          <a:effectLst/>
                        </a:rPr>
                        <a:t>2</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a:effectLst/>
                        </a:rPr>
                        <a:t>Шартты позитивті</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a:effectLst/>
                        </a:rPr>
                        <a:t>Таңдауға көмек</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a:effectLst/>
                        </a:rPr>
                        <a:t>В.Франкл экзистенциалды бағыт</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07000"/>
                        </a:lnSpc>
                        <a:spcAft>
                          <a:spcPts val="0"/>
                        </a:spcAft>
                      </a:pPr>
                      <a:r>
                        <a:rPr lang="kk-KZ" sz="1400">
                          <a:effectLst/>
                        </a:rPr>
                        <a:t>3</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a:effectLst/>
                        </a:rPr>
                        <a:t>Нейтралды</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a:effectLst/>
                        </a:rPr>
                        <a:t>Қалыптастыру, коррекция</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a:effectLst/>
                        </a:rPr>
                        <a:t>Бихевиоризм, кеңес психологиясының көпшілігі</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07000"/>
                        </a:lnSpc>
                        <a:spcAft>
                          <a:spcPts val="0"/>
                        </a:spcAft>
                      </a:pPr>
                      <a:r>
                        <a:rPr lang="kk-KZ" sz="1400">
                          <a:effectLst/>
                        </a:rPr>
                        <a:t>3</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a:effectLst/>
                        </a:rPr>
                        <a:t>Бұзылған</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a:effectLst/>
                        </a:rPr>
                        <a:t>Түзету, компенсация</a:t>
                      </a:r>
                      <a:endParaRPr lang="ru-R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kk-KZ" sz="1400" dirty="0">
                          <a:effectLst/>
                        </a:rPr>
                        <a:t>Классикалық фрейдизм</a:t>
                      </a:r>
                      <a:endParaRPr lang="ru-R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0" y="-63787"/>
            <a:ext cx="2295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2508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C000"/>
          </a:solidFill>
        </p:spPr>
        <p:txBody>
          <a:bodyPr>
            <a:normAutofit fontScale="90000"/>
          </a:bodyPr>
          <a:lstStyle/>
          <a:p>
            <a:r>
              <a:rPr lang="kk-KZ" b="1" dirty="0">
                <a:latin typeface="Times New Roman" panose="02020603050405020304" pitchFamily="18" charset="0"/>
                <a:ea typeface="Times New Roman" panose="02020603050405020304" pitchFamily="18" charset="0"/>
                <a:cs typeface="Times New Roman" panose="02020603050405020304" pitchFamily="18" charset="0"/>
              </a:rPr>
              <a:t>Тренингтік тәжірибедегі тұлғалық өсу</a:t>
            </a:r>
            <a:r>
              <a:rPr lang="ru-RU" dirty="0">
                <a:latin typeface="Arial" panose="020B0604020202020204" pitchFamily="34" charset="0"/>
                <a:ea typeface="Times New Roman" panose="02020603050405020304" pitchFamily="18" charset="0"/>
                <a:cs typeface="Times New Roman" panose="02020603050405020304" pitchFamily="18" charset="0"/>
              </a:rPr>
              <a:t/>
            </a:r>
            <a:br>
              <a:rPr lang="ru-RU" dirty="0">
                <a:latin typeface="Arial" panose="020B0604020202020204" pitchFamily="34" charset="0"/>
                <a:ea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1295402" y="2492385"/>
            <a:ext cx="9601196" cy="3693261"/>
          </a:xfrm>
          <a:solidFill>
            <a:schemeClr val="tx2">
              <a:lumMod val="25000"/>
              <a:lumOff val="75000"/>
            </a:schemeClr>
          </a:solidFill>
        </p:spPr>
        <p:txBody>
          <a:bodyPr>
            <a:normAutofit fontScale="92500" lnSpcReduction="20000"/>
          </a:bodyPr>
          <a:lstStyle/>
          <a:p>
            <a:pPr indent="0" algn="just">
              <a:spcAft>
                <a:spcPts val="0"/>
              </a:spcAft>
              <a:buNone/>
            </a:pPr>
            <a:r>
              <a:rPr lang="kk-KZ"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Қазіргі </a:t>
            </a:r>
            <a:r>
              <a:rPr lang="kk-KZ"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тренингтік тәжірибеде «тұлғалық өсу» тұлғалық өсу тренингімен байланысты. </a:t>
            </a:r>
            <a:r>
              <a:rPr lang="kk-KZ" u="sng" dirty="0">
                <a:latin typeface="Times New Roman" panose="02020603050405020304" pitchFamily="18" charset="0"/>
                <a:ea typeface="Times New Roman" panose="02020603050405020304" pitchFamily="18" charset="0"/>
                <a:cs typeface="Times New Roman" panose="02020603050405020304" pitchFamily="18" charset="0"/>
              </a:rPr>
              <a:t>Тұлғалық өсу - өмірлік міндеттерді сәтті шешуші және бай өмірлік перспективаны ашатын, тұлғалық потенциалдың сапалы </a:t>
            </a:r>
            <a:r>
              <a:rPr lang="kk-KZ" u="sng" dirty="0" smtClean="0">
                <a:latin typeface="Times New Roman" panose="02020603050405020304" pitchFamily="18" charset="0"/>
                <a:ea typeface="Times New Roman" panose="02020603050405020304" pitchFamily="18" charset="0"/>
                <a:cs typeface="Times New Roman" panose="02020603050405020304" pitchFamily="18" charset="0"/>
              </a:rPr>
              <a:t>өзгеруі.</a:t>
            </a:r>
            <a:r>
              <a:rPr lang="ru-RU" u="sng" dirty="0" smtClean="0">
                <a:latin typeface="Arial" panose="020B0604020202020204" pitchFamily="34" charset="0"/>
                <a:ea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Тұлғалық </a:t>
            </a:r>
            <a:r>
              <a:rPr lang="kk-KZ" dirty="0">
                <a:latin typeface="Times New Roman" panose="02020603050405020304" pitchFamily="18" charset="0"/>
                <a:ea typeface="Times New Roman" panose="02020603050405020304" pitchFamily="18" charset="0"/>
                <a:cs typeface="Times New Roman" panose="02020603050405020304" pitchFamily="18" charset="0"/>
              </a:rPr>
              <a:t>өсу – бұл даму процесі. Осы арқылы жаңа өмірлік тәжірибе қалыптасады, жаңа дағдылар, мінез-құлықтың жаңа стильі қалыптасады. Тұлғалық өсу адамның дамуын қабілеттендіретін Өзіне барлығын қосады. Бұл процестің уақыты мен темпі индивидуалды және адамның жеке қалауына </a:t>
            </a: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қатысты.Тұлғалық </a:t>
            </a:r>
            <a:r>
              <a:rPr lang="kk-KZ" dirty="0">
                <a:latin typeface="Times New Roman" panose="02020603050405020304" pitchFamily="18" charset="0"/>
                <a:ea typeface="Times New Roman" panose="02020603050405020304" pitchFamily="18" charset="0"/>
                <a:cs typeface="Times New Roman" panose="02020603050405020304" pitchFamily="18" charset="0"/>
              </a:rPr>
              <a:t>өсу түсінігі тек дені сау тұлғаға ғана айтылады. Дені сау емес тұлғаның позитивті өзгеруі – тұлғалық өсу емес, денсаулығының жақсаруы болады. Бұл тұлғалық өсу тренингі емес, психотерапевтік </a:t>
            </a: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жұмыс.</a:t>
            </a:r>
            <a:r>
              <a:rPr lang="ru-RU" dirty="0" smtClean="0">
                <a:latin typeface="Arial" panose="020B0604020202020204" pitchFamily="34" charset="0"/>
                <a:ea typeface="Times New Roman" panose="02020603050405020304" pitchFamily="18" charset="0"/>
                <a:cs typeface="Times New Roman" panose="02020603050405020304" pitchFamily="18" charset="0"/>
              </a:rPr>
              <a:t> </a:t>
            </a:r>
            <a:r>
              <a:rPr lang="kk-KZ" u="sng" dirty="0" smtClean="0">
                <a:latin typeface="Times New Roman" panose="02020603050405020304" pitchFamily="18" charset="0"/>
                <a:ea typeface="Times New Roman" panose="02020603050405020304" pitchFamily="18" charset="0"/>
                <a:cs typeface="Times New Roman" panose="02020603050405020304" pitchFamily="18" charset="0"/>
              </a:rPr>
              <a:t>Психотерапевтік </a:t>
            </a:r>
            <a:r>
              <a:rPr lang="kk-KZ" u="sng" dirty="0">
                <a:latin typeface="Times New Roman" panose="02020603050405020304" pitchFamily="18" charset="0"/>
                <a:ea typeface="Times New Roman" panose="02020603050405020304" pitchFamily="18" charset="0"/>
                <a:cs typeface="Times New Roman" panose="02020603050405020304" pitchFamily="18" charset="0"/>
              </a:rPr>
              <a:t>форматтағы субъективті жұмыстар: «рухани ауру», «дәрменсіздікті түйсіну», «көңілі қалу», «реңжу», «әлсіздік», «мәселе», «көмек қажет ету», «құтылу».</a:t>
            </a:r>
            <a:endParaRPr lang="ru-RU" u="sng" dirty="0">
              <a:latin typeface="Arial" panose="020B0604020202020204" pitchFamily="34"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05620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461" y="677732"/>
            <a:ext cx="10596283" cy="6186309"/>
          </a:xfrm>
          <a:prstGeom prst="rect">
            <a:avLst/>
          </a:prstGeom>
        </p:spPr>
        <p:txBody>
          <a:bodyPr wrap="square">
            <a:spAutoFit/>
          </a:bodyPr>
          <a:lstStyle/>
          <a:p>
            <a:pPr algn="just">
              <a:spcAft>
                <a:spcPts val="0"/>
              </a:spcAft>
            </a:pPr>
            <a:endParaRPr lang="kk-KZ"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kk-KZ" sz="2400" dirty="0" smtClean="0">
                <a:latin typeface="Times New Roman" panose="02020603050405020304" pitchFamily="18" charset="0"/>
                <a:ea typeface="Times New Roman" panose="02020603050405020304" pitchFamily="18" charset="0"/>
                <a:cs typeface="Times New Roman" panose="02020603050405020304" pitchFamily="18" charset="0"/>
              </a:rPr>
              <a:t>Тұлғалық </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өсу форматындағы субъективті жұмыстар: «мақсат қою», «тапсырманы шешу», «жақсы тәсіл табу», «нәтижені бақылау», «дамыту», «дағдыны қалыптастыру», «ептілікті өндеу», «қалау, қызығушылық».</a:t>
            </a:r>
            <a:endParaRPr lang="ru-RU" sz="24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kk-KZ" sz="2400" dirty="0">
                <a:latin typeface="Times New Roman" panose="02020603050405020304" pitchFamily="18" charset="0"/>
                <a:ea typeface="Times New Roman" panose="02020603050405020304" pitchFamily="18" charset="0"/>
                <a:cs typeface="Times New Roman" panose="02020603050405020304" pitchFamily="18" charset="0"/>
              </a:rPr>
              <a:t>	Тренингтер әдетте өздерін </a:t>
            </a:r>
            <a:r>
              <a:rPr lang="kk-KZ"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«жылдам эффект» </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береді деп жарнамалайды, бірақ қалыпты өсу баяу және біртіндеп өсуге деген ең басты міндет – жылдамдық емес, өсудің дұрыстығы: «дұрыс бағытта өсу».</a:t>
            </a:r>
            <a:endParaRPr lang="ru-RU" sz="24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kk-KZ" sz="2400" dirty="0">
                <a:latin typeface="Times New Roman" panose="02020603050405020304" pitchFamily="18" charset="0"/>
                <a:ea typeface="Times New Roman" panose="02020603050405020304" pitchFamily="18" charset="0"/>
                <a:cs typeface="Times New Roman" panose="02020603050405020304" pitchFamily="18" charset="0"/>
              </a:rPr>
              <a:t>	Тренингте тұлғалық өсуді стимулдауға болады, ал жылдамдық тренердің күшімен емес, тұлғаның ішкі мүмкіндіктерімен болады.</a:t>
            </a:r>
            <a:endParaRPr lang="ru-RU" sz="24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kk-KZ" sz="2400" dirty="0">
                <a:latin typeface="Times New Roman" panose="02020603050405020304" pitchFamily="18" charset="0"/>
                <a:ea typeface="Times New Roman" panose="02020603050405020304" pitchFamily="18" charset="0"/>
                <a:cs typeface="Times New Roman" panose="02020603050405020304" pitchFamily="18" charset="0"/>
              </a:rPr>
              <a:t>	Тұлғалық өсу тренингінің мақсаты: өзіндік шешім қабылдай алуға үйрету, өмірге позитивті қатынас дағдысын өңдеу, мәселені конструктивті шешу, жауапкершілік және тәртіптілік дағдысын дамыту, сенімділікті дамыту, негативті және шектеуші наным-сенімді шығару, бірлесуге үйрету, тұлғалық потенциалды дамыту, өмірлік міндеттерді сәтті шешуге үйрету болып табылады.</a:t>
            </a:r>
            <a:endParaRPr lang="ru-RU" sz="24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228600" algn="l"/>
                <a:tab pos="736600" algn="l"/>
              </a:tabLst>
            </a:pPr>
            <a:r>
              <a:rPr lang="kk-KZ"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latin typeface="Arial" panose="020B0604020202020204" pitchFamily="34" charset="0"/>
              <a:ea typeface="Times New Roman" panose="02020603050405020304" pitchFamily="18" charset="0"/>
              <a:cs typeface="Times New Roman" panose="02020603050405020304" pitchFamily="18" charset="0"/>
            </a:endParaRPr>
          </a:p>
          <a:p>
            <a:pPr>
              <a:spcAft>
                <a:spcPts val="600"/>
              </a:spcAft>
            </a:pPr>
            <a:r>
              <a:rPr lang="kk-KZ" dirty="0">
                <a:latin typeface="Times New Roman" panose="02020603050405020304" pitchFamily="18" charset="0"/>
                <a:ea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117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a:t>Қарастыратын тақырыптар:  </a:t>
            </a:r>
            <a:r>
              <a:rPr lang="ru-RU" dirty="0"/>
              <a:t/>
            </a:r>
            <a:br>
              <a:rPr lang="ru-RU" dirty="0"/>
            </a:br>
            <a:endParaRPr lang="ru-RU" dirty="0"/>
          </a:p>
        </p:txBody>
      </p:sp>
      <p:sp>
        <p:nvSpPr>
          <p:cNvPr id="3" name="Объект 2"/>
          <p:cNvSpPr>
            <a:spLocks noGrp="1"/>
          </p:cNvSpPr>
          <p:nvPr>
            <p:ph idx="1"/>
          </p:nvPr>
        </p:nvSpPr>
        <p:spPr/>
        <p:txBody>
          <a:bodyPr/>
          <a:lstStyle/>
          <a:p>
            <a:r>
              <a:rPr lang="kk-KZ" dirty="0"/>
              <a:t> </a:t>
            </a:r>
            <a:endParaRPr lang="ru-RU" dirty="0"/>
          </a:p>
          <a:p>
            <a:pPr lvl="0"/>
            <a:r>
              <a:rPr lang="kk-KZ" dirty="0" smtClean="0"/>
              <a:t>Тұлғалық </a:t>
            </a:r>
            <a:r>
              <a:rPr lang="kk-KZ" dirty="0"/>
              <a:t>өсу тренингі. </a:t>
            </a:r>
            <a:endParaRPr lang="ru-RU" dirty="0"/>
          </a:p>
          <a:p>
            <a:pPr lvl="0"/>
            <a:r>
              <a:rPr lang="kk-KZ" dirty="0"/>
              <a:t>Мақсаты және міндеттрі. </a:t>
            </a:r>
            <a:endParaRPr lang="ru-RU" dirty="0"/>
          </a:p>
          <a:p>
            <a:r>
              <a:rPr lang="kk-KZ" dirty="0"/>
              <a:t>Ұйымдастырушылық тренингтер. Жүргізу ерекшеліктері</a:t>
            </a:r>
            <a:endParaRPr lang="ru-RU" dirty="0"/>
          </a:p>
        </p:txBody>
      </p:sp>
    </p:spTree>
    <p:extLst>
      <p:ext uri="{BB962C8B-B14F-4D97-AF65-F5344CB8AC3E}">
        <p14:creationId xmlns:p14="http://schemas.microsoft.com/office/powerpoint/2010/main" val="260246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6221" y="1032734"/>
            <a:ext cx="9983097" cy="3981077"/>
          </a:xfrm>
          <a:prstGeom prst="rect">
            <a:avLst/>
          </a:prstGeom>
        </p:spPr>
        <p:txBody>
          <a:bodyPr wrap="square">
            <a:spAutoFit/>
          </a:bodyPr>
          <a:lstStyle/>
          <a:p>
            <a:pPr algn="just">
              <a:spcAft>
                <a:spcPts val="0"/>
              </a:spcAft>
              <a:tabLst>
                <a:tab pos="180340" algn="l"/>
              </a:tabLst>
            </a:pPr>
            <a:r>
              <a:rPr lang="kk-KZ" sz="3600" dirty="0">
                <a:latin typeface="Times New Roman" panose="02020603050405020304" pitchFamily="18" charset="0"/>
                <a:ea typeface="Times New Roman" panose="02020603050405020304" pitchFamily="18" charset="0"/>
                <a:cs typeface="Times New Roman" panose="02020603050405020304" pitchFamily="18" charset="0"/>
              </a:rPr>
              <a:t>Тренингті жүргізудің теориялық негізделуі және техникалары барлық әлемде қарқынды дамуда. </a:t>
            </a:r>
            <a:r>
              <a:rPr lang="kk-KZ" sz="3600" u="sng" dirty="0">
                <a:latin typeface="Times New Roman" panose="02020603050405020304" pitchFamily="18" charset="0"/>
                <a:ea typeface="Times New Roman" panose="02020603050405020304" pitchFamily="18" charset="0"/>
                <a:cs typeface="Times New Roman" panose="02020603050405020304" pitchFamily="18" charset="0"/>
              </a:rPr>
              <a:t>Қазір олардың үлкен үш бағытын көрсетуге болады:</a:t>
            </a:r>
            <a:endParaRPr lang="ru-RU" sz="3600" u="sng" dirty="0">
              <a:latin typeface="Arial" panose="020B0604020202020204" pitchFamily="34" charset="0"/>
              <a:ea typeface="Times New Roman" panose="02020603050405020304" pitchFamily="18" charset="0"/>
              <a:cs typeface="Times New Roman" panose="02020603050405020304" pitchFamily="18" charset="0"/>
            </a:endParaRPr>
          </a:p>
          <a:p>
            <a:pPr marL="1600200" lvl="3" indent="-228600" algn="just">
              <a:spcAft>
                <a:spcPts val="0"/>
              </a:spcAft>
              <a:buFont typeface="+mj-lt"/>
              <a:buAutoNum type="arabicPeriod"/>
              <a:tabLst>
                <a:tab pos="180340" algn="l"/>
                <a:tab pos="1828800" algn="l"/>
              </a:tabLst>
            </a:pPr>
            <a:r>
              <a:rPr lang="kk-KZ"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тұлғалық өсу тренингі;</a:t>
            </a:r>
            <a:endParaRPr lang="ru-RU" sz="36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1600200" lvl="3" indent="-228600" algn="just">
              <a:spcAft>
                <a:spcPts val="0"/>
              </a:spcAft>
              <a:buFont typeface="+mj-lt"/>
              <a:buAutoNum type="arabicPeriod"/>
              <a:tabLst>
                <a:tab pos="180340" algn="l"/>
                <a:tab pos="1828800" algn="l"/>
              </a:tabLst>
            </a:pPr>
            <a:r>
              <a:rPr lang="kk-KZ"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қарым-қатынас тренингі;</a:t>
            </a:r>
            <a:endParaRPr lang="ru-RU" sz="36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1600200" lvl="3" indent="-228600" algn="just">
              <a:spcAft>
                <a:spcPts val="0"/>
              </a:spcAft>
              <a:buFont typeface="+mj-lt"/>
              <a:buAutoNum type="arabicPeriod"/>
              <a:tabLst>
                <a:tab pos="180340" algn="l"/>
                <a:tab pos="1828800" algn="l"/>
              </a:tabLst>
            </a:pPr>
            <a:r>
              <a:rPr lang="kk-KZ"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бизнес тренингі.</a:t>
            </a:r>
            <a:endParaRPr lang="ru-RU"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50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854" y="882127"/>
            <a:ext cx="10585525" cy="4832092"/>
          </a:xfrm>
          <a:prstGeom prst="rect">
            <a:avLst/>
          </a:prstGeom>
          <a:solidFill>
            <a:schemeClr val="tx2">
              <a:lumMod val="25000"/>
              <a:lumOff val="75000"/>
            </a:schemeClr>
          </a:solidFill>
        </p:spPr>
        <p:txBody>
          <a:bodyPr wrap="square">
            <a:spAutoFit/>
          </a:bodyPr>
          <a:lstStyle/>
          <a:p>
            <a:pPr algn="just">
              <a:spcAft>
                <a:spcPts val="0"/>
              </a:spcAft>
              <a:tabLst>
                <a:tab pos="180340" algn="l"/>
              </a:tabLst>
            </a:pPr>
            <a:r>
              <a:rPr lang="kk-KZ" sz="2800" b="1" i="1" dirty="0">
                <a:latin typeface="Times New Roman" panose="02020603050405020304" pitchFamily="18" charset="0"/>
                <a:ea typeface="Times New Roman" panose="02020603050405020304" pitchFamily="18" charset="0"/>
                <a:cs typeface="Times New Roman" panose="02020603050405020304" pitchFamily="18" charset="0"/>
              </a:rPr>
              <a:t>Тұлғалық өсу тренингі</a:t>
            </a:r>
            <a:r>
              <a:rPr lang="kk-KZ" sz="2800" dirty="0">
                <a:latin typeface="Times New Roman" panose="02020603050405020304" pitchFamily="18" charset="0"/>
                <a:ea typeface="Times New Roman" panose="02020603050405020304" pitchFamily="18" charset="0"/>
                <a:cs typeface="Times New Roman" panose="02020603050405020304" pitchFamily="18" charset="0"/>
              </a:rPr>
              <a:t> психотерапевтік топтарға жақын. Онда түрлі техникалардың көмегімен қатысушылар, олардың өмірлік және кәсіби міндеттерін шешуге кедергі келтіретін өзінің психологиялық  мәселелерін ұғынуға және жеңуге ұмтылады. Тренингтің әрбір қатысушысы басқа қатысушылардың және тренердің көмегімен өзінің саналанбайтын қорқыныштарын түсінуге, ішкі барьерлерді жеңе алады, басқа адамдар оны қалай қабылдайтынын жақсы түсіне алады. Бұл одан кейін де өзінің жағымды қасиеттерін неғұрлым эффективті қолдануға, қабілеттердің неғұрлым шынайы бағалауын қалыптастыруға, өзіндік қателіктер және кемшіліктерін көруге мүмкіндік береді.</a:t>
            </a:r>
            <a:endParaRPr lang="ru-RU"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6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4099" y="763791"/>
            <a:ext cx="10112187" cy="5016758"/>
          </a:xfrm>
          <a:prstGeom prst="rect">
            <a:avLst/>
          </a:prstGeom>
          <a:solidFill>
            <a:srgbClr val="FFFF00"/>
          </a:solidFill>
        </p:spPr>
        <p:txBody>
          <a:bodyPr wrap="square">
            <a:spAutoFit/>
          </a:bodyPr>
          <a:lstStyle/>
          <a:p>
            <a:pPr algn="just">
              <a:spcAft>
                <a:spcPts val="0"/>
              </a:spcAft>
              <a:tabLst>
                <a:tab pos="180340" algn="l"/>
              </a:tabLst>
            </a:pPr>
            <a:r>
              <a:rPr lang="kk-KZ" sz="3200" b="1" i="1" dirty="0">
                <a:latin typeface="Times New Roman" panose="02020603050405020304" pitchFamily="18" charset="0"/>
                <a:ea typeface="Times New Roman" panose="02020603050405020304" pitchFamily="18" charset="0"/>
                <a:cs typeface="Times New Roman" panose="02020603050405020304" pitchFamily="18" charset="0"/>
              </a:rPr>
              <a:t>Қарым-қатынас тренингі</a:t>
            </a:r>
            <a:r>
              <a:rPr lang="kk-KZ" sz="3200" dirty="0">
                <a:latin typeface="Times New Roman" panose="02020603050405020304" pitchFamily="18" charset="0"/>
                <a:ea typeface="Times New Roman" panose="02020603050405020304" pitchFamily="18" charset="0"/>
                <a:cs typeface="Times New Roman" panose="02020603050405020304" pitchFamily="18" charset="0"/>
              </a:rPr>
              <a:t>-топ мүшелерін қарым-қатынастын түрлі ситуацияларда тиімді мінез-құлықты үйретуге, оларда сәйкес дағдыларды дамытуға арналған. Тұлғалық өсу тренингі және қарым-қатынас бір-бірімен тығыз байланысты және оларды кешенді әлеуметтік психологиялық тренинг біріктіреді. Әлеуметтік психологиялық  тренинг біріктіреді. Әлеуметтік психологиялық тренинг әдісі алуан түрлі, оның негізінде топтық пікір-талас және рөлдік ойындар түрлі нұсқада, сәйкестікте болады.</a:t>
            </a:r>
            <a:endParaRPr lang="ru-RU"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18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1020" y="936839"/>
            <a:ext cx="9377084" cy="5016758"/>
          </a:xfrm>
          <a:prstGeom prst="rect">
            <a:avLst/>
          </a:prstGeom>
          <a:solidFill>
            <a:srgbClr val="FFC000"/>
          </a:solidFill>
        </p:spPr>
        <p:txBody>
          <a:bodyPr wrap="square">
            <a:spAutoFit/>
          </a:bodyPr>
          <a:lstStyle/>
          <a:p>
            <a:pPr algn="just">
              <a:spcAft>
                <a:spcPts val="0"/>
              </a:spcAft>
              <a:tabLst>
                <a:tab pos="180340" algn="l"/>
              </a:tabLst>
            </a:pPr>
            <a:r>
              <a:rPr lang="kk-KZ" sz="4000" b="1" dirty="0">
                <a:latin typeface="Times New Roman" panose="02020603050405020304" pitchFamily="18" charset="0"/>
                <a:ea typeface="Times New Roman" panose="02020603050405020304" pitchFamily="18" charset="0"/>
                <a:cs typeface="Times New Roman" panose="02020603050405020304" pitchFamily="18" charset="0"/>
              </a:rPr>
              <a:t>Бизнес </a:t>
            </a:r>
            <a:r>
              <a:rPr lang="kk-KZ" sz="4000" b="1" dirty="0" smtClean="0">
                <a:latin typeface="Times New Roman" panose="02020603050405020304" pitchFamily="18" charset="0"/>
                <a:ea typeface="Times New Roman" panose="02020603050405020304" pitchFamily="18" charset="0"/>
                <a:cs typeface="Times New Roman" panose="02020603050405020304" pitchFamily="18" charset="0"/>
              </a:rPr>
              <a:t>тренингтер-</a:t>
            </a:r>
            <a:r>
              <a:rPr lang="kk-KZ"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kk-KZ" sz="4000" dirty="0">
                <a:latin typeface="Times New Roman" panose="02020603050405020304" pitchFamily="18" charset="0"/>
                <a:ea typeface="Times New Roman" panose="02020603050405020304" pitchFamily="18" charset="0"/>
                <a:cs typeface="Times New Roman" panose="02020603050405020304" pitchFamily="18" charset="0"/>
              </a:rPr>
              <a:t>нақты кәсіби міндеттерді шешуге бағытталған. Оның ішінде жиі кездесетіні бір нәрсені сату бойынша тренинг. </a:t>
            </a:r>
            <a:endParaRPr lang="kk-KZ" sz="4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tabLst>
                <a:tab pos="180340" algn="l"/>
              </a:tabLst>
            </a:pPr>
            <a:r>
              <a:rPr lang="kk-KZ" sz="4000" dirty="0">
                <a:latin typeface="Times New Roman" panose="02020603050405020304" pitchFamily="18" charset="0"/>
                <a:ea typeface="Times New Roman" panose="02020603050405020304" pitchFamily="18" charset="0"/>
                <a:cs typeface="Times New Roman" panose="02020603050405020304" pitchFamily="18" charset="0"/>
              </a:rPr>
              <a:t> </a:t>
            </a:r>
            <a:r>
              <a:rPr lang="kk-KZ" sz="4000" dirty="0" smtClean="0">
                <a:latin typeface="Times New Roman" panose="02020603050405020304" pitchFamily="18" charset="0"/>
                <a:ea typeface="Times New Roman" panose="02020603050405020304" pitchFamily="18" charset="0"/>
                <a:cs typeface="Times New Roman" panose="02020603050405020304" pitchFamily="18" charset="0"/>
              </a:rPr>
              <a:t>    Сонымен </a:t>
            </a:r>
            <a:r>
              <a:rPr lang="kk-KZ" sz="4000" dirty="0">
                <a:latin typeface="Times New Roman" panose="02020603050405020304" pitchFamily="18" charset="0"/>
                <a:ea typeface="Times New Roman" panose="02020603050405020304" pitchFamily="18" charset="0"/>
                <a:cs typeface="Times New Roman" panose="02020603050405020304" pitchFamily="18" charset="0"/>
              </a:rPr>
              <a:t>қатар келіссөздерді жүргізу, конфликтілі ситуацияны шешу, команданы құру, тиімді басқару және т.б. тренингтерді де танымал. </a:t>
            </a:r>
            <a:endParaRPr lang="ru-RU" sz="4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30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fontScale="90000"/>
          </a:bodyPr>
          <a:lstStyle/>
          <a:p>
            <a:r>
              <a:rPr lang="kk-KZ" b="1" dirty="0"/>
              <a:t>Тұлға және тұлғалық өсу.</a:t>
            </a:r>
            <a:r>
              <a:rPr lang="ru-RU" dirty="0"/>
              <a:t/>
            </a:r>
            <a:br>
              <a:rPr lang="ru-RU" dirty="0"/>
            </a:br>
            <a:endParaRPr lang="ru-RU" dirty="0"/>
          </a:p>
        </p:txBody>
      </p:sp>
      <p:sp>
        <p:nvSpPr>
          <p:cNvPr id="3" name="Объект 2"/>
          <p:cNvSpPr>
            <a:spLocks noGrp="1"/>
          </p:cNvSpPr>
          <p:nvPr>
            <p:ph idx="1"/>
          </p:nvPr>
        </p:nvSpPr>
        <p:spPr>
          <a:solidFill>
            <a:srgbClr val="FFFF00"/>
          </a:solidFill>
        </p:spPr>
        <p:txBody>
          <a:bodyPr>
            <a:normAutofit fontScale="92500" lnSpcReduction="20000"/>
          </a:bodyPr>
          <a:lstStyle/>
          <a:p>
            <a:pPr marL="0" indent="0">
              <a:buNone/>
            </a:pPr>
            <a:r>
              <a:rPr lang="kk-KZ" dirty="0"/>
              <a:t>	Тұлға түсінігіне көптеген анықтамалар берілген. Психологиялық сөздікте: «Тұлға-1. Даралық ретінде, қатынастар және саналы іс-әрекет ретіндегі жеке адам, ол процесс барысында әлеуметтік шынайылықты қайта өндейді және өзгереді». 2. Әлеуметтену процесінде қалыптасатын, индивидті сипаттайтын әлеуметтік мәнді және уинкальды индивидуалды бітістердің тұрақты жүйесі және индивидуалды тәжірибенің және әлеуметтік өзара әрекеттің өнімі болып табылады. Басқа да анықтамалар бар, мысалы: «Тұлға-адамды сипаттайтын дүние танымдық, психологиялық және мінез-құлықтық белгілердің тұрақты жүйесі</a:t>
            </a:r>
            <a:r>
              <a:rPr lang="kk-KZ" dirty="0" smtClean="0"/>
              <a:t>».</a:t>
            </a:r>
            <a:r>
              <a:rPr lang="kk-KZ" dirty="0"/>
              <a:t> Тұлға туа берілген биологиялық алғы шарттардың және әлеуметтік тәжірибе процесінде (балада ең алдымен үлкендермен қарым-қатынас негізінде) меңгерілгеннің негізінде қалыптасады.</a:t>
            </a:r>
            <a:endParaRPr lang="ru-RU" dirty="0"/>
          </a:p>
          <a:p>
            <a:pPr marL="0" indent="0">
              <a:buNone/>
            </a:pPr>
            <a:endParaRPr lang="ru-RU" dirty="0"/>
          </a:p>
          <a:p>
            <a:endParaRPr lang="ru-RU" dirty="0"/>
          </a:p>
        </p:txBody>
      </p:sp>
    </p:spTree>
    <p:extLst>
      <p:ext uri="{BB962C8B-B14F-4D97-AF65-F5344CB8AC3E}">
        <p14:creationId xmlns:p14="http://schemas.microsoft.com/office/powerpoint/2010/main" val="138559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C000"/>
          </a:solidFill>
        </p:spPr>
        <p:txBody>
          <a:bodyPr>
            <a:normAutofit fontScale="90000"/>
          </a:bodyPr>
          <a:lstStyle/>
          <a:p>
            <a:r>
              <a:rPr lang="kk-KZ" dirty="0"/>
              <a:t>Тұлға құрылымын үшке бөлуге болады:</a:t>
            </a:r>
            <a:r>
              <a:rPr lang="ru-RU" dirty="0"/>
              <a:t/>
            </a:r>
            <a:br>
              <a:rPr lang="ru-RU" dirty="0"/>
            </a:br>
            <a:endParaRPr lang="ru-RU" dirty="0"/>
          </a:p>
        </p:txBody>
      </p:sp>
      <p:sp>
        <p:nvSpPr>
          <p:cNvPr id="3" name="Объект 2"/>
          <p:cNvSpPr>
            <a:spLocks noGrp="1"/>
          </p:cNvSpPr>
          <p:nvPr>
            <p:ph idx="1"/>
          </p:nvPr>
        </p:nvSpPr>
        <p:spPr>
          <a:solidFill>
            <a:schemeClr val="tx2">
              <a:lumMod val="25000"/>
              <a:lumOff val="75000"/>
            </a:schemeClr>
          </a:solidFill>
        </p:spPr>
        <p:txBody>
          <a:bodyPr>
            <a:normAutofit/>
          </a:bodyPr>
          <a:lstStyle/>
          <a:p>
            <a:pPr marL="0" lvl="0" indent="0" algn="just">
              <a:buNone/>
            </a:pPr>
            <a:r>
              <a:rPr lang="kk-KZ" dirty="0" smtClean="0">
                <a:solidFill>
                  <a:srgbClr val="FF0000"/>
                </a:solidFill>
              </a:rPr>
              <a:t>1</a:t>
            </a:r>
            <a:r>
              <a:rPr lang="kk-KZ" dirty="0" smtClean="0"/>
              <a:t>. </a:t>
            </a:r>
            <a:r>
              <a:rPr lang="kk-KZ" dirty="0" smtClean="0">
                <a:solidFill>
                  <a:srgbClr val="FF0000"/>
                </a:solidFill>
              </a:rPr>
              <a:t>танымдық </a:t>
            </a:r>
            <a:r>
              <a:rPr lang="kk-KZ" dirty="0">
                <a:solidFill>
                  <a:srgbClr val="FF0000"/>
                </a:solidFill>
              </a:rPr>
              <a:t>құраушы-адам </a:t>
            </a:r>
            <a:r>
              <a:rPr lang="kk-KZ" dirty="0"/>
              <a:t>өзі туралы, басқалар және әлем туралы елестерін қосады, кемелденген дені сау тұлға </a:t>
            </a:r>
            <a:r>
              <a:rPr lang="kk-KZ" dirty="0" smtClean="0"/>
              <a:t>ерекшеленеді:еркін </a:t>
            </a:r>
            <a:r>
              <a:rPr lang="kk-KZ" dirty="0"/>
              <a:t>таңдауды жасайтын және сол үшін жауапкершілікті алып жүретін, өмірлік іс-әрекеттің белсенді субьектісі ретінде өзін </a:t>
            </a:r>
            <a:r>
              <a:rPr lang="kk-KZ" dirty="0" smtClean="0"/>
              <a:t>бағалайды;</a:t>
            </a:r>
            <a:r>
              <a:rPr lang="ru-RU" dirty="0"/>
              <a:t> </a:t>
            </a:r>
            <a:r>
              <a:rPr lang="kk-KZ" dirty="0" smtClean="0"/>
              <a:t>басқа </a:t>
            </a:r>
            <a:r>
              <a:rPr lang="kk-KZ" dirty="0"/>
              <a:t>адамдарды, өмірлік іс-әрекетте уникалды және тепе-тең қатысушылары ретінде </a:t>
            </a:r>
            <a:r>
              <a:rPr lang="kk-KZ" dirty="0" smtClean="0"/>
              <a:t>қабылдайды;</a:t>
            </a:r>
            <a:r>
              <a:rPr lang="ru-RU" dirty="0"/>
              <a:t> </a:t>
            </a:r>
            <a:r>
              <a:rPr lang="kk-KZ" dirty="0" smtClean="0"/>
              <a:t>әлемді </a:t>
            </a:r>
            <a:r>
              <a:rPr lang="kk-KZ" dirty="0"/>
              <a:t>үнемі өзгеріп отыратын ретінде қабылдайды, себебі әрқашанда қызықты жаңа кеңістікте өзінің мүмкіндіктерін жетілдіру үшін.</a:t>
            </a:r>
            <a:endParaRPr lang="ru-RU" dirty="0"/>
          </a:p>
          <a:p>
            <a:endParaRPr lang="ru-RU" dirty="0"/>
          </a:p>
        </p:txBody>
      </p:sp>
    </p:spTree>
    <p:extLst>
      <p:ext uri="{BB962C8B-B14F-4D97-AF65-F5344CB8AC3E}">
        <p14:creationId xmlns:p14="http://schemas.microsoft.com/office/powerpoint/2010/main" val="41866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7232" y="989704"/>
            <a:ext cx="9118899" cy="5016758"/>
          </a:xfrm>
          <a:prstGeom prst="rect">
            <a:avLst/>
          </a:prstGeom>
          <a:solidFill>
            <a:schemeClr val="tx2">
              <a:lumMod val="25000"/>
              <a:lumOff val="75000"/>
            </a:schemeClr>
          </a:solidFill>
        </p:spPr>
        <p:txBody>
          <a:bodyPr wrap="square">
            <a:spAutoFit/>
          </a:bodyPr>
          <a:lstStyle/>
          <a:p>
            <a:pPr lvl="0" algn="just">
              <a:spcAft>
                <a:spcPts val="0"/>
              </a:spcAft>
              <a:tabLst>
                <a:tab pos="180340" algn="l"/>
                <a:tab pos="457200" algn="l"/>
              </a:tabLst>
            </a:pPr>
            <a:r>
              <a:rPr lang="kk-KZ"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эмоционалды </a:t>
            </a:r>
            <a:r>
              <a:rPr lang="kk-K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құраушыға кіретіндер:</a:t>
            </a:r>
            <a:endParaRPr lang="ru-RU"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180340" algn="l"/>
                <a:tab pos="457200" algn="l"/>
              </a:tabLs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өзінің сезімдеріне сену қабілеттілігі және оларды мінез-құлық таңдау негізі ретінде қарастыру яғни адам дұрыс шешім қабылдауға және жүзеге асыруға қабілетті;</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180340" algn="l"/>
                <a:tab pos="457200" algn="l"/>
              </a:tabLs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өзін және басқаларды қабылдау, басқа адамдарға деген шынайы қызығушылық;</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180340" algn="l"/>
                <a:tab pos="457200" algn="l"/>
              </a:tabLs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шынайы жағдайға сәйкес өткір жағымды және жағымсыз эмоцияларды басынан кешіру қабілеттілігі.</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tabLst>
                <a:tab pos="180340" algn="l"/>
                <a:tab pos="457200" algn="l"/>
              </a:tabLst>
            </a:pPr>
            <a:r>
              <a:rPr lang="kk-KZ"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3.мінез-құлықтың </a:t>
            </a:r>
            <a:r>
              <a:rPr lang="kk-K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құрауыштарына өзіне</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 басқа адамдарға және әлемге деген қатынасы бойынша әрекеттері кіреді:</a:t>
            </a:r>
            <a:endParaRPr lang="ru-RU" sz="20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180340" algn="l"/>
                <a:tab pos="457200" algn="l"/>
              </a:tabLs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әрекет өзін-өзі тануға, өзін-өзі дамытуға, өзін-өзі жетілдіруге бағытталған;</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180340" algn="l"/>
                <a:tab pos="457200" algn="l"/>
              </a:tabLs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басқаларға деген қатынасы бойынша мінез-құлық олардың тұлғасын сыйлауға, жағымды қатыгас жасауға негізделген;</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r>
              <a:rPr lang="kk-KZ" sz="2000" dirty="0">
                <a:latin typeface="Times New Roman" panose="02020603050405020304" pitchFamily="18" charset="0"/>
                <a:ea typeface="Times New Roman" panose="02020603050405020304" pitchFamily="18" charset="0"/>
              </a:rPr>
              <a:t>әлемге деген қатынасы бойынша мінез-құлықты көбейтуге бағытталған, ал кейде оның ресурстарын, өзінің шығармашылық іс-әрекетесебінен қайта қалыптастыруға бағытталған</a:t>
            </a:r>
            <a:endParaRPr lang="ru-RU" sz="2000" dirty="0"/>
          </a:p>
        </p:txBody>
      </p:sp>
    </p:spTree>
    <p:extLst>
      <p:ext uri="{BB962C8B-B14F-4D97-AF65-F5344CB8AC3E}">
        <p14:creationId xmlns:p14="http://schemas.microsoft.com/office/powerpoint/2010/main" val="41239219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TotalTime>
  <Words>748</Words>
  <Application>Microsoft Office PowerPoint</Application>
  <PresentationFormat>Широкоэкранный</PresentationFormat>
  <Paragraphs>72</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Garamond</vt:lpstr>
      <vt:lpstr>Symbol</vt:lpstr>
      <vt:lpstr>Times New Roman</vt:lpstr>
      <vt:lpstr>Натуральные материалы</vt:lpstr>
      <vt:lpstr>ДӘРІС-13</vt:lpstr>
      <vt:lpstr>Қарастыратын тақырыптар:   </vt:lpstr>
      <vt:lpstr>Презентация PowerPoint</vt:lpstr>
      <vt:lpstr>Презентация PowerPoint</vt:lpstr>
      <vt:lpstr>Презентация PowerPoint</vt:lpstr>
      <vt:lpstr>Презентация PowerPoint</vt:lpstr>
      <vt:lpstr>Тұлға және тұлғалық өсу. </vt:lpstr>
      <vt:lpstr>Тұлға құрылымын үшке бөлуге болады: </vt:lpstr>
      <vt:lpstr>Презентация PowerPoint</vt:lpstr>
      <vt:lpstr>Презентация PowerPoint</vt:lpstr>
      <vt:lpstr>Презентация PowerPoint</vt:lpstr>
      <vt:lpstr>«Тұлғалық өсу» - алғашында К.Роджерс және А.Маслоудың гуманистік концепциясында қалыптастырылған, алайда қазіргі таңда басқа психологиялық бағыттарда кеңінен қолданылады</vt:lpstr>
      <vt:lpstr>Тренингтік тәжірибедегі тұлғалық өсу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DELUX</dc:creator>
  <cp:lastModifiedBy>DELUX</cp:lastModifiedBy>
  <cp:revision>4</cp:revision>
  <dcterms:created xsi:type="dcterms:W3CDTF">2020-04-09T15:16:10Z</dcterms:created>
  <dcterms:modified xsi:type="dcterms:W3CDTF">2020-04-09T15:41:55Z</dcterms:modified>
</cp:coreProperties>
</file>